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9"/>
  </p:notesMasterIdLst>
  <p:sldIdLst>
    <p:sldId id="256" r:id="rId2"/>
    <p:sldId id="259" r:id="rId3"/>
    <p:sldId id="260" r:id="rId4"/>
    <p:sldId id="261" r:id="rId5"/>
    <p:sldId id="262" r:id="rId6"/>
    <p:sldId id="281" r:id="rId7"/>
    <p:sldId id="283" r:id="rId8"/>
  </p:sldIdLst>
  <p:sldSz cx="9144000" cy="5143500" type="screen16x9"/>
  <p:notesSz cx="6858000" cy="9144000"/>
  <p:embeddedFontLst>
    <p:embeddedFont>
      <p:font typeface="Nunito" panose="020B0604020202020204" charset="0"/>
      <p:regular r:id="rId10"/>
      <p:bold r:id="rId11"/>
      <p:italic r:id="rId12"/>
      <p:boldItalic r:id="rId13"/>
    </p:embeddedFont>
    <p:embeddedFont>
      <p:font typeface="Nunito Sans SemiBold" panose="020B0604020202020204" charset="0"/>
      <p:regular r:id="rId14"/>
      <p:bold r:id="rId15"/>
      <p:italic r:id="rId16"/>
      <p:boldItalic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84354" autoAdjust="0"/>
  </p:normalViewPr>
  <p:slideViewPr>
    <p:cSldViewPr snapToGrid="0">
      <p:cViewPr varScale="1">
        <p:scale>
          <a:sx n="96" d="100"/>
          <a:sy n="96" d="100"/>
        </p:scale>
        <p:origin x="10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government guidance (https://</a:t>
            </a:r>
            <a:r>
              <a:rPr lang="en-GB" dirty="0" err="1"/>
              <a:t>www.gov.uk</a:t>
            </a:r>
            <a:r>
              <a:rPr lang="en-GB" dirty="0"/>
              <a:t>/government/news/changes-to-key-stage-2-assessment-dates-in-2023)  outlines changes in dates for 2023. This includes guidance on KS2 timetable variations if schools have pre-planned activities on Friday 12</a:t>
            </a:r>
            <a:r>
              <a:rPr lang="en-GB" baseline="30000" dirty="0"/>
              <a:t>th</a:t>
            </a:r>
            <a:r>
              <a:rPr lang="en-GB" dirty="0"/>
              <a:t> May.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year, the test results will be available on the PAG on Tuesday 4</a:t>
            </a:r>
            <a:r>
              <a:rPr lang="en-GB" baseline="30000" dirty="0"/>
              <a:t>th</a:t>
            </a:r>
            <a:r>
              <a:rPr lang="en-GB" dirty="0"/>
              <a:t> July (https://</a:t>
            </a:r>
            <a:r>
              <a:rPr lang="en-GB" dirty="0" err="1"/>
              <a:t>assets.publishing.service.gov.uk</a:t>
            </a:r>
            <a:r>
              <a:rPr lang="en-GB" dirty="0"/>
              <a:t>/government/uploads/system/uploads/</a:t>
            </a:r>
            <a:r>
              <a:rPr lang="en-GB" dirty="0" err="1"/>
              <a:t>attachment_data</a:t>
            </a:r>
            <a:r>
              <a:rPr lang="en-GB" dirty="0"/>
              <a:t>/file/1110107/2023_key_stage_2_assessment_and_reporting_arrangements.pdf section 9.1) </a:t>
            </a:r>
          </a:p>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mc:AlternateContent xmlns:mc="http://schemas.openxmlformats.org/markup-compatibility/2006" xmlns:p14="http://schemas.microsoft.com/office/powerpoint/2010/main">
    <mc:Choice Requires="p14">
      <p:transition spd="slow">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2025 Presentation for Parents, </a:t>
            </a:r>
            <a:r>
              <a:rPr lang="en-US" sz="4000" dirty="0" err="1">
                <a:solidFill>
                  <a:schemeClr val="bg1"/>
                </a:solidFill>
                <a:latin typeface="+mj-lt"/>
                <a:ea typeface="Arial"/>
                <a:cs typeface="Arial"/>
                <a:sym typeface="Arial"/>
              </a:rPr>
              <a:t>Carers</a:t>
            </a:r>
            <a:r>
              <a:rPr lang="en-US" sz="4000" dirty="0">
                <a:solidFill>
                  <a:schemeClr val="bg1"/>
                </a:solidFill>
                <a:latin typeface="+mj-lt"/>
                <a:ea typeface="Arial"/>
                <a:cs typeface="Arial"/>
                <a:sym typeface="Arial"/>
              </a:rPr>
              <a:t> &amp; Guardians</a:t>
            </a:r>
            <a:endParaRPr sz="3800" dirty="0">
              <a:solidFill>
                <a:schemeClr val="bg1"/>
              </a:solidFill>
              <a:latin typeface="+mj-lt"/>
              <a:ea typeface="Nunito Sans Light"/>
              <a:cs typeface="Nunito Sans Light"/>
              <a:sym typeface="Nunito Sans Light"/>
            </a:endParaRPr>
          </a:p>
        </p:txBody>
      </p:sp>
      <p:pic>
        <p:nvPicPr>
          <p:cNvPr id="3" name="Picture 2">
            <a:extLst>
              <a:ext uri="{FF2B5EF4-FFF2-40B4-BE49-F238E27FC236}">
                <a16:creationId xmlns:a16="http://schemas.microsoft.com/office/drawing/2014/main" id="{9EADAFFC-5A3A-4BCC-836D-057672EA4124}"/>
              </a:ext>
            </a:extLst>
          </p:cNvPr>
          <p:cNvPicPr>
            <a:picLocks noChangeAspect="1"/>
          </p:cNvPicPr>
          <p:nvPr/>
        </p:nvPicPr>
        <p:blipFill>
          <a:blip r:embed="rId3"/>
          <a:stretch>
            <a:fillRect/>
          </a:stretch>
        </p:blipFill>
        <p:spPr>
          <a:xfrm>
            <a:off x="4059172" y="1300902"/>
            <a:ext cx="949306" cy="96039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12</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15</a:t>
            </a:r>
            <a:r>
              <a:rPr lang="en-GB" baseline="30000" dirty="0">
                <a:solidFill>
                  <a:srgbClr val="283593"/>
                </a:solidFill>
              </a:rPr>
              <a:t>th</a:t>
            </a:r>
            <a:r>
              <a:rPr lang="en-GB" dirty="0">
                <a:solidFill>
                  <a:srgbClr val="283593"/>
                </a:solidFill>
              </a:rPr>
              <a:t> May. </a:t>
            </a:r>
          </a:p>
          <a:p>
            <a:r>
              <a:rPr lang="en-GB" dirty="0"/>
              <a:t>The SATs papers consist of:</a:t>
            </a:r>
          </a:p>
          <a:p>
            <a:pPr lvl="1">
              <a:lnSpc>
                <a:spcPct val="100000"/>
              </a:lnSpc>
              <a:spcBef>
                <a:spcPts val="0"/>
              </a:spcBef>
            </a:pPr>
            <a:r>
              <a:rPr lang="en-GB" dirty="0">
                <a:solidFill>
                  <a:srgbClr val="283593"/>
                </a:solidFill>
                <a:latin typeface="+mn-lt"/>
              </a:rPr>
              <a:t>Grammar, punctuation and spelling (paper 1: GPS) –Monday </a:t>
            </a:r>
          </a:p>
          <a:p>
            <a:pPr lvl="1">
              <a:lnSpc>
                <a:spcPct val="100000"/>
              </a:lnSpc>
              <a:spcBef>
                <a:spcPts val="0"/>
              </a:spcBef>
            </a:pPr>
            <a:r>
              <a:rPr lang="en-GB" dirty="0">
                <a:solidFill>
                  <a:srgbClr val="283593"/>
                </a:solidFill>
                <a:latin typeface="+mn-lt"/>
              </a:rPr>
              <a:t>Grammar, punctuation and spelling (paper 2: Spelling) – Monday</a:t>
            </a:r>
          </a:p>
          <a:p>
            <a:pPr lvl="1">
              <a:lnSpc>
                <a:spcPct val="100000"/>
              </a:lnSpc>
              <a:spcBef>
                <a:spcPts val="0"/>
              </a:spcBef>
            </a:pPr>
            <a:r>
              <a:rPr lang="en-GB" dirty="0">
                <a:solidFill>
                  <a:srgbClr val="283593"/>
                </a:solidFill>
                <a:latin typeface="+mn-lt"/>
              </a:rPr>
              <a:t>Reading – Tuesday</a:t>
            </a:r>
          </a:p>
          <a:p>
            <a:pPr lvl="1">
              <a:lnSpc>
                <a:spcPct val="100000"/>
              </a:lnSpc>
              <a:spcBef>
                <a:spcPts val="0"/>
              </a:spcBef>
            </a:pPr>
            <a:r>
              <a:rPr lang="en-GB" dirty="0">
                <a:solidFill>
                  <a:srgbClr val="283593"/>
                </a:solidFill>
                <a:latin typeface="+mn-lt"/>
              </a:rPr>
              <a:t>Maths (paper 1: Arithmetic) – Wednesday</a:t>
            </a:r>
          </a:p>
          <a:p>
            <a:pPr lvl="1">
              <a:lnSpc>
                <a:spcPct val="100000"/>
              </a:lnSpc>
              <a:spcBef>
                <a:spcPts val="0"/>
              </a:spcBef>
            </a:pPr>
            <a:r>
              <a:rPr lang="en-GB" dirty="0">
                <a:solidFill>
                  <a:srgbClr val="283593"/>
                </a:solidFill>
                <a:latin typeface="+mn-lt"/>
              </a:rPr>
              <a:t>Maths (paper 2: Reasoning) – Wednesday</a:t>
            </a:r>
          </a:p>
          <a:p>
            <a:pPr lvl="1">
              <a:lnSpc>
                <a:spcPct val="100000"/>
              </a:lnSpc>
              <a:spcBef>
                <a:spcPts val="0"/>
              </a:spcBef>
            </a:pPr>
            <a:r>
              <a:rPr lang="en-GB" dirty="0">
                <a:solidFill>
                  <a:srgbClr val="283593"/>
                </a:solidFill>
                <a:latin typeface="+mn-lt"/>
              </a:rPr>
              <a:t>Maths (paper 3: Reasoning) – Thursday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a:p>
            <a:pPr marL="114300" indent="0">
              <a:buNone/>
            </a:pPr>
            <a:r>
              <a:rPr lang="en-GB" dirty="0">
                <a:solidFill>
                  <a:srgbClr val="283593"/>
                </a:solidFill>
              </a:rPr>
              <a:t>A scaled score of 110 or more shows the pupil is exceeding the National Standard.</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9" end="9"/>
                                            </p:txEl>
                                          </p:spTgt>
                                        </p:tgtEl>
                                        <p:attrNameLst>
                                          <p:attrName>style.visibility</p:attrName>
                                        </p:attrNameLst>
                                      </p:cBhvr>
                                      <p:to>
                                        <p:strVal val="visible"/>
                                      </p:to>
                                    </p:set>
                                    <p:animEffect transition="in" filter="fade">
                                      <p:cBhvr>
                                        <p:cTn id="1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a:p>
            <a:r>
              <a:rPr lang="en-GB" dirty="0"/>
              <a:t>Ensure they attend the free breakfast at school to allow them to settle in and get rid of any worries before the tests begin.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731</TotalTime>
  <Words>1319</Words>
  <Application>Microsoft Office PowerPoint</Application>
  <PresentationFormat>On-screen Show (16:9)</PresentationFormat>
  <Paragraphs>84</Paragraphs>
  <Slides>7</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Nunito Sans Light</vt:lpstr>
      <vt:lpstr>Arial</vt:lpstr>
      <vt:lpstr>Nunito</vt:lpstr>
      <vt:lpstr>Nunito Sans SemiBold</vt:lpstr>
      <vt:lpstr>TSL</vt:lpstr>
      <vt:lpstr>  Year 6 SATs 2025 Presentation for Parents, Carers &amp; Guardians</vt:lpstr>
      <vt:lpstr>What are the SATs? </vt:lpstr>
      <vt:lpstr>When and how the SATs are completed</vt:lpstr>
      <vt:lpstr>Specific arrangements for SATs</vt:lpstr>
      <vt:lpstr>The results</vt:lpstr>
      <vt:lpstr>Supporting your child in preparing for the SATs</vt:lpstr>
      <vt:lpstr>Things to remember about SATs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Kerri Fenton</dc:creator>
  <cp:lastModifiedBy>Kerri Fenton</cp:lastModifiedBy>
  <cp:revision>17</cp:revision>
  <dcterms:modified xsi:type="dcterms:W3CDTF">2025-02-12T10:22:29Z</dcterms:modified>
</cp:coreProperties>
</file>